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7.xml"/><Relationship Id="rId33" Type="http://schemas.openxmlformats.org/officeDocument/2006/relationships/font" Target="fonts/Roboto-regular.fntdata"/><Relationship Id="rId10" Type="http://schemas.openxmlformats.org/officeDocument/2006/relationships/slide" Target="slides/slide6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-italic.fntdata"/><Relationship Id="rId12" Type="http://schemas.openxmlformats.org/officeDocument/2006/relationships/slide" Target="slides/slide8.xml"/><Relationship Id="rId34" Type="http://schemas.openxmlformats.org/officeDocument/2006/relationships/font" Target="fonts/Roboto-bold.fntdata"/><Relationship Id="rId15" Type="http://schemas.openxmlformats.org/officeDocument/2006/relationships/slide" Target="slides/slide11.xml"/><Relationship Id="rId37" Type="http://schemas.openxmlformats.org/officeDocument/2006/relationships/font" Target="fonts/Lato-regular.fntdata"/><Relationship Id="rId14" Type="http://schemas.openxmlformats.org/officeDocument/2006/relationships/slide" Target="slides/slide10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39" Type="http://schemas.openxmlformats.org/officeDocument/2006/relationships/font" Target="fonts/Lato-italic.fntdata"/><Relationship Id="rId16" Type="http://schemas.openxmlformats.org/officeDocument/2006/relationships/slide" Target="slides/slide12.xml"/><Relationship Id="rId38" Type="http://schemas.openxmlformats.org/officeDocument/2006/relationships/font" Target="fonts/Lat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1ca299b74b_1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1ca299b74b_1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eb5a15c96_4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eb5a15c9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eafd18647_9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eafd18647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 vs medium la proiecte NLP mai degraba se refera la nr de experimente decat dificultate per se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eafd18647_9_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3eafd18647_9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hard vs medium la proiecte NLP mai degraba se refera la nr de experimente decat dificultate per se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eafd18647_9_1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3eafd18647_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f5f7391e0_6_1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3f5f7391e0_6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eafd18647_9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eafd18647_9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eafd18647_9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3eafd18647_9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099b0018_8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099b0018_8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eafd18647_0_3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eafd1864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3eafd18647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3eafd186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eafd18647_0_2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3eafd1864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3d39ce542_4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3d39ce54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GOAL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c1dc99ccc3_0_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c1dc99ccc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8f52f4f1b_9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18f52f4f1b_9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c4688ac4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c4688ac4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d099b0018_1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d099b0018_1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eafd18647_0_2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eafd1864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eafd18647_0_7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eafd1864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eafd18647_0_1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eafd1864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eafd18647_0_1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eafd1864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73d0d93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73d0d93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273d0d939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273d0d939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1ca299b74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1ca299b74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5680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5876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5680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800"/>
              <a:buNone/>
              <a:defRPr sz="4800">
                <a:solidFill>
                  <a:srgbClr val="33333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  <a:defRPr>
                <a:solidFill>
                  <a:srgbClr val="33333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1"/>
          <p:cNvCxnSpPr/>
          <p:nvPr/>
        </p:nvCxnSpPr>
        <p:spPr>
          <a:xfrm>
            <a:off x="425200" y="45876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" name="Google Shape;66;p11"/>
          <p:cNvCxnSpPr/>
          <p:nvPr/>
        </p:nvCxnSpPr>
        <p:spPr>
          <a:xfrm>
            <a:off x="425200" y="5680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" name="Google Shape;67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9600"/>
              <a:buFont typeface="Lato"/>
              <a:buNone/>
              <a:defRPr sz="96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859" y="76200"/>
            <a:ext cx="610944" cy="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5680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5876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800"/>
              <a:buNone/>
              <a:defRPr sz="4800">
                <a:solidFill>
                  <a:srgbClr val="33333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5680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5876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5680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2909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859" y="76200"/>
            <a:ext cx="610944" cy="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5"/>
          <p:cNvCxnSpPr/>
          <p:nvPr/>
        </p:nvCxnSpPr>
        <p:spPr>
          <a:xfrm>
            <a:off x="2477724" y="5680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2477724" y="45876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" name="Google Shape;32;p5"/>
          <p:cNvCxnSpPr/>
          <p:nvPr/>
        </p:nvCxnSpPr>
        <p:spPr>
          <a:xfrm>
            <a:off x="425198" y="5680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2400303" y="12978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5650572" y="12978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" name="Google Shape;3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859" y="76200"/>
            <a:ext cx="610944" cy="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7"/>
          <p:cNvCxnSpPr/>
          <p:nvPr/>
        </p:nvCxnSpPr>
        <p:spPr>
          <a:xfrm>
            <a:off x="425198" y="5680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319500" y="16944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859" y="76200"/>
            <a:ext cx="610944" cy="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48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3600"/>
              <a:buNone/>
              <a:defRPr sz="3600">
                <a:solidFill>
                  <a:srgbClr val="98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10"/>
          <p:cNvCxnSpPr/>
          <p:nvPr/>
        </p:nvCxnSpPr>
        <p:spPr>
          <a:xfrm>
            <a:off x="425200" y="45876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" name="Google Shape;60;p10"/>
          <p:cNvCxnSpPr/>
          <p:nvPr/>
        </p:nvCxnSpPr>
        <p:spPr>
          <a:xfrm>
            <a:off x="425198" y="5680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3" name="Google Shape;6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859" y="76200"/>
            <a:ext cx="610944" cy="2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ocs.google.com/spreadsheets/d/146uD12bjSVd0PDJBHjLSaYpUEqcSVstd6JtsczKt_xA/edit?gid=2087202616#gid=2087202616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rxiv.org/abs/2201.02184" TargetMode="External"/><Relationship Id="rId4" Type="http://schemas.openxmlformats.org/officeDocument/2006/relationships/hyperlink" Target="https://arxiv.org/abs/2201.02184" TargetMode="External"/><Relationship Id="rId5" Type="http://schemas.openxmlformats.org/officeDocument/2006/relationships/hyperlink" Target="https://github.com/AaronComo/LipFD/tree/main?tab=readme-ov-file#-avlips-a-high-quality-audio-visual-dataset-for-lipsync-detection" TargetMode="External"/><Relationship Id="rId6" Type="http://schemas.openxmlformats.org/officeDocument/2006/relationships/image" Target="../media/image7.png"/><Relationship Id="rId7" Type="http://schemas.openxmlformats.org/officeDocument/2006/relationships/hyperlink" Target="mailto:eoneata@bitdefender.com" TargetMode="External"/><Relationship Id="rId8" Type="http://schemas.openxmlformats.org/officeDocument/2006/relationships/hyperlink" Target="mailto:dboldisor@bitdefender.co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rxiv.org/abs/2412.13663" TargetMode="External"/><Relationship Id="rId4" Type="http://schemas.openxmlformats.org/officeDocument/2006/relationships/hyperlink" Target="https://docs.google.com/document/d/1INx2DaQgEWbUAK0D5ugmRLwYxgv8s_6_nb5AueDucd4/edit?tab=t.0#heading=h.d176jmsi6scv" TargetMode="External"/><Relationship Id="rId5" Type="http://schemas.openxmlformats.org/officeDocument/2006/relationships/hyperlink" Target="mailto:fbrad@bitdefender.com" TargetMode="External"/><Relationship Id="rId6" Type="http://schemas.openxmlformats.org/officeDocument/2006/relationships/hyperlink" Target="mailto:dtantaru@bitdefender.com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document/d/1INx2DaQgEWbUAK0D5ugmRLwYxgv8s_6_nb5AueDucd4/edit?tab=t.0#heading=h.4wjb6mnd3wq1" TargetMode="External"/><Relationship Id="rId4" Type="http://schemas.openxmlformats.org/officeDocument/2006/relationships/hyperlink" Target="https://arxiv.org/abs/2412.13663" TargetMode="External"/><Relationship Id="rId5" Type="http://schemas.openxmlformats.org/officeDocument/2006/relationships/hyperlink" Target="mailto:fbrad@bitdefender.com" TargetMode="External"/><Relationship Id="rId6" Type="http://schemas.openxmlformats.org/officeDocument/2006/relationships/hyperlink" Target="mailto:dtantaru@bitdefender.com" TargetMode="External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hyperlink" Target="mailto:mdragoi@bitdefender.com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document/d/1INx2DaQgEWbUAK0D5ugmRLwYxgv8s_6_nb5AueDucd4/edit?tab=t.0#heading=h.xuf2423r1alx" TargetMode="External"/><Relationship Id="rId4" Type="http://schemas.openxmlformats.org/officeDocument/2006/relationships/hyperlink" Target="https://arxiv.org/pdf/2402.15449" TargetMode="External"/><Relationship Id="rId9" Type="http://schemas.openxmlformats.org/officeDocument/2006/relationships/hyperlink" Target="mailto:fbrad@bitdefender.com" TargetMode="External"/><Relationship Id="rId5" Type="http://schemas.openxmlformats.org/officeDocument/2006/relationships/hyperlink" Target="https://arxiv.org/pdf/2402.15449" TargetMode="External"/><Relationship Id="rId6" Type="http://schemas.openxmlformats.org/officeDocument/2006/relationships/hyperlink" Target="https://huggingface.co/ai-forever/mGPT-1.3B-romanian" TargetMode="External"/><Relationship Id="rId7" Type="http://schemas.openxmlformats.org/officeDocument/2006/relationships/hyperlink" Target="https://huggingface.co/OpenLLM-Ro/RoLlama2-7b-Instruct-2024-10-09" TargetMode="External"/><Relationship Id="rId8" Type="http://schemas.openxmlformats.org/officeDocument/2006/relationships/hyperlink" Target="https://huggingface.co/faur-ai/LLMic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rxiv.org/pdf/2111.09564.pdf" TargetMode="External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an.webis.de/clef24/pan24-web/oppositional-thinking-analysis.html" TargetMode="External"/><Relationship Id="rId4" Type="http://schemas.openxmlformats.org/officeDocument/2006/relationships/hyperlink" Target="https://docs.google.com/document/d/1INx2DaQgEWbUAK0D5ugmRLwYxgv8s_6_nb5AueDucd4/edit?tab=t.0#heading=h.78l1mte4glfh" TargetMode="External"/><Relationship Id="rId5" Type="http://schemas.openxmlformats.org/officeDocument/2006/relationships/hyperlink" Target="mailto:fbrad@bitdefender.com" TargetMode="External"/><Relationship Id="rId6" Type="http://schemas.openxmlformats.org/officeDocument/2006/relationships/hyperlink" Target="mailto:ipintilie@bitdefender.com" TargetMode="External"/><Relationship Id="rId7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arxiv.org/abs/2305.14902" TargetMode="External"/><Relationship Id="rId4" Type="http://schemas.openxmlformats.org/officeDocument/2006/relationships/hyperlink" Target="https://pan.webis.de/clef24/pan24-web/generated-content-analysis.html" TargetMode="External"/><Relationship Id="rId9" Type="http://schemas.openxmlformats.org/officeDocument/2006/relationships/image" Target="../media/image20.png"/><Relationship Id="rId5" Type="http://schemas.openxmlformats.org/officeDocument/2006/relationships/hyperlink" Target="https://github.com/mbzuai-nlp/M4" TargetMode="External"/><Relationship Id="rId6" Type="http://schemas.openxmlformats.org/officeDocument/2006/relationships/hyperlink" Target="https://docs.google.com/document/d/1INx2DaQgEWbUAK0D5ugmRLwYxgv8s_6_nb5AueDucd4/edit?tab=t.0#heading=h.tezqeqdw8tag" TargetMode="External"/><Relationship Id="rId7" Type="http://schemas.openxmlformats.org/officeDocument/2006/relationships/hyperlink" Target="mailto:fbrad@bitdefender.com" TargetMode="External"/><Relationship Id="rId8" Type="http://schemas.openxmlformats.org/officeDocument/2006/relationships/hyperlink" Target="mailto:ipintilie@bitdefender.co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spreadsheets/d/146uD12bjSVd0PDJBHjLSaYpUEqcSVstd6JtsczKt_xA/edit?usp=sharing" TargetMode="External"/><Relationship Id="rId4" Type="http://schemas.openxmlformats.org/officeDocument/2006/relationships/hyperlink" Target="https://www.eeml.eu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it-ml.github.io/" TargetMode="External"/><Relationship Id="rId4" Type="http://schemas.openxmlformats.org/officeDocument/2006/relationships/hyperlink" Target="https://lifelong-ml.cc/" TargetMode="External"/><Relationship Id="rId5" Type="http://schemas.openxmlformats.org/officeDocument/2006/relationships/hyperlink" Target="https://forms.gle/NTxa7dNHQ7tkjDzJA" TargetMode="External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hyperlink" Target="https://arxiv.org/abs/2310.09562" TargetMode="External"/><Relationship Id="rId10" Type="http://schemas.openxmlformats.org/officeDocument/2006/relationships/image" Target="../media/image13.jpg"/><Relationship Id="rId13" Type="http://schemas.openxmlformats.org/officeDocument/2006/relationships/hyperlink" Target="https://github.com/facebookresearch/DomainBed" TargetMode="External"/><Relationship Id="rId12" Type="http://schemas.openxmlformats.org/officeDocument/2006/relationships/hyperlink" Target="https://wilds.stanford.edu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arxiv.org/abs/2302.00864" TargetMode="External"/><Relationship Id="rId4" Type="http://schemas.openxmlformats.org/officeDocument/2006/relationships/hyperlink" Target="https://arxiv.org/abs/2212.00638" TargetMode="External"/><Relationship Id="rId9" Type="http://schemas.openxmlformats.org/officeDocument/2006/relationships/hyperlink" Target="mailto:eoneata@bitdefender.com" TargetMode="External"/><Relationship Id="rId14" Type="http://schemas.openxmlformats.org/officeDocument/2006/relationships/hyperlink" Target="https://github.com/huaxiuyao/LISA" TargetMode="External"/><Relationship Id="rId5" Type="http://schemas.openxmlformats.org/officeDocument/2006/relationships/hyperlink" Target="https://arxiv.org/abs/2401.10220" TargetMode="External"/><Relationship Id="rId6" Type="http://schemas.openxmlformats.org/officeDocument/2006/relationships/hyperlink" Target="https://github.com/microsoft/otdd" TargetMode="External"/><Relationship Id="rId7" Type="http://schemas.openxmlformats.org/officeDocument/2006/relationships/hyperlink" Target="https://github.com/SsnL/align_uniform/" TargetMode="External"/><Relationship Id="rId8" Type="http://schemas.openxmlformats.org/officeDocument/2006/relationships/hyperlink" Target="mailto:ssmeu@bitdefender.com" TargetMode="External"/></Relationships>
</file>

<file path=ppt/slides/_rels/slide21.xml.rels><?xml version="1.0" encoding="UTF-8" standalone="yes"?><Relationships xmlns="http://schemas.openxmlformats.org/package/2006/relationships"><Relationship Id="rId10" Type="http://schemas.openxmlformats.org/officeDocument/2006/relationships/hyperlink" Target="mailto:ssmeu@bitdefender.com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ocodataset.org/#home" TargetMode="External"/><Relationship Id="rId4" Type="http://schemas.openxmlformats.org/officeDocument/2006/relationships/hyperlink" Target="https://github.com/kevinzakka/clip_playground/blob/main/CLIP_GradCAM_Visualization.ipynb" TargetMode="External"/><Relationship Id="rId9" Type="http://schemas.openxmlformats.org/officeDocument/2006/relationships/hyperlink" Target="mailto:eoneata@bitdefender.com" TargetMode="External"/><Relationship Id="rId5" Type="http://schemas.openxmlformats.org/officeDocument/2006/relationships/hyperlink" Target="https://github.com/kevinzakka/clip_playground/blob/main/CLIP_GradCAM_Visualization.ipynb" TargetMode="External"/><Relationship Id="rId6" Type="http://schemas.openxmlformats.org/officeDocument/2006/relationships/hyperlink" Target="https://github.com/WalBouss/GEM" TargetMode="External"/><Relationship Id="rId7" Type="http://schemas.openxmlformats.org/officeDocument/2006/relationships/hyperlink" Target="https://github.com/yossigandelsman/clip_text_span" TargetMode="External"/><Relationship Id="rId8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oscar-corpus.com/post/oscar-v22-01/" TargetMode="External"/><Relationship Id="rId4" Type="http://schemas.openxmlformats.org/officeDocument/2006/relationships/hyperlink" Target="https://lirobenchmark.github.io/" TargetMode="External"/><Relationship Id="rId5" Type="http://schemas.openxmlformats.org/officeDocument/2006/relationships/hyperlink" Target="https://arxiv.org/pdf/2009.08712.pdf" TargetMode="External"/><Relationship Id="rId6" Type="http://schemas.openxmlformats.org/officeDocument/2006/relationships/image" Target="../media/image24.jpg"/><Relationship Id="rId7" Type="http://schemas.openxmlformats.org/officeDocument/2006/relationships/hyperlink" Target="mailto:fbrad@bitdefender.com" TargetMode="External"/><Relationship Id="rId8" Type="http://schemas.openxmlformats.org/officeDocument/2006/relationships/hyperlink" Target="mailto:mdragoi@bitdefender.com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arxiv.org/abs/2403.02241" TargetMode="External"/><Relationship Id="rId4" Type="http://schemas.openxmlformats.org/officeDocument/2006/relationships/hyperlink" Target="https://arxiv.org/abs/2205.07802" TargetMode="External"/><Relationship Id="rId5" Type="http://schemas.openxmlformats.org/officeDocument/2006/relationships/image" Target="../media/image18.png"/><Relationship Id="rId6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20bn.com/datasets/jester" TargetMode="External"/><Relationship Id="rId4" Type="http://schemas.openxmlformats.org/officeDocument/2006/relationships/hyperlink" Target="https://github.com/maximecb/gym-minigrid" TargetMode="External"/><Relationship Id="rId9" Type="http://schemas.openxmlformats.org/officeDocument/2006/relationships/hyperlink" Target="https://github.com/tkarras/progressive_growing_of_gans" TargetMode="External"/><Relationship Id="rId5" Type="http://schemas.openxmlformats.org/officeDocument/2006/relationships/hyperlink" Target="https://www.elmundotech.com/2015/02/25/googles-deep-mind-creates-an-ai-system-to-beat-video-games-by-itself/" TargetMode="External"/><Relationship Id="rId6" Type="http://schemas.openxmlformats.org/officeDocument/2006/relationships/hyperlink" Target="https://aws.amazon.com/blogs/machine-learning/detecting-fraud-in-heterogeneous-networks-using-amazon-sagemaker-and-deep-graph-library/" TargetMode="External"/><Relationship Id="rId7" Type="http://schemas.openxmlformats.org/officeDocument/2006/relationships/hyperlink" Target="https://www.dynamicciso.com/dark-nexus-the-evolving-iot-botnet-targets-variety-of-devices-says-bitdefender-research/" TargetMode="External"/><Relationship Id="rId8" Type="http://schemas.openxmlformats.org/officeDocument/2006/relationships/hyperlink" Target="https://studentwork.prattsi.org/infovis/visualization/amazon-product-co-purchasing-network-information-visualization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hyperlink" Target="https://github.com/Jingkang50/OpenOOD" TargetMode="External"/><Relationship Id="rId10" Type="http://schemas.openxmlformats.org/officeDocument/2006/relationships/image" Target="../media/image26.png"/><Relationship Id="rId9" Type="http://schemas.openxmlformats.org/officeDocument/2006/relationships/hyperlink" Target="https://github.com/litianliu/fDBD-OOD" TargetMode="External"/><Relationship Id="rId5" Type="http://schemas.openxmlformats.org/officeDocument/2006/relationships/hyperlink" Target="https://arxiv.org/abs/2204.05306" TargetMode="External"/><Relationship Id="rId6" Type="http://schemas.openxmlformats.org/officeDocument/2006/relationships/hyperlink" Target="https://github.com/wetliu/energy_ood" TargetMode="External"/><Relationship Id="rId7" Type="http://schemas.openxmlformats.org/officeDocument/2006/relationships/hyperlink" Target="https://github.com/deeplearning-wisc/dice" TargetMode="External"/><Relationship Id="rId8" Type="http://schemas.openxmlformats.org/officeDocument/2006/relationships/hyperlink" Target="https://openreview.net/forum?id=RDSTjtnqC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rxiv.org/abs/2402.07841" TargetMode="External"/><Relationship Id="rId4" Type="http://schemas.openxmlformats.org/officeDocument/2006/relationships/hyperlink" Target="https://arxiv.org/abs/2304.01373" TargetMode="External"/><Relationship Id="rId11" Type="http://schemas.openxmlformats.org/officeDocument/2006/relationships/image" Target="../media/image3.png"/><Relationship Id="rId10" Type="http://schemas.openxmlformats.org/officeDocument/2006/relationships/hyperlink" Target="https://openreview.net/forum?id=av0D19pSkU#discussion" TargetMode="External"/><Relationship Id="rId9" Type="http://schemas.openxmlformats.org/officeDocument/2006/relationships/hyperlink" Target="https://openreview.net/forum?id=PAWQvrForJ" TargetMode="External"/><Relationship Id="rId5" Type="http://schemas.openxmlformats.org/officeDocument/2006/relationships/hyperlink" Target="https://arxiv.org/abs/2310.15007" TargetMode="External"/><Relationship Id="rId6" Type="http://schemas.openxmlformats.org/officeDocument/2006/relationships/hyperlink" Target="https://swj0419.github.io/detect-pretrain.github.io/" TargetMode="External"/><Relationship Id="rId7" Type="http://schemas.openxmlformats.org/officeDocument/2006/relationships/hyperlink" Target="https://arxiv.org/abs/2406.06443" TargetMode="External"/><Relationship Id="rId8" Type="http://schemas.openxmlformats.org/officeDocument/2006/relationships/hyperlink" Target="https://arxiv.org/abs/2406.17975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arxiv.org/abs/2109.01903" TargetMode="External"/><Relationship Id="rId4" Type="http://schemas.openxmlformats.org/officeDocument/2006/relationships/hyperlink" Target="https://arxiv.org/pdf/2202.10054" TargetMode="External"/><Relationship Id="rId5" Type="http://schemas.openxmlformats.org/officeDocument/2006/relationships/hyperlink" Target="https://arxiv.org/pdf/2407.03036" TargetMode="External"/><Relationship Id="rId6" Type="http://schemas.openxmlformats.org/officeDocument/2006/relationships/image" Target="../media/image19.png"/><Relationship Id="rId7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rxiv.org/abs/2410.18970" TargetMode="External"/><Relationship Id="rId4" Type="http://schemas.openxmlformats.org/officeDocument/2006/relationships/hyperlink" Target="https://huggingface.co/Alibaba-NLP/gte-large-en-v1.5" TargetMode="External"/><Relationship Id="rId9" Type="http://schemas.openxmlformats.org/officeDocument/2006/relationships/image" Target="../media/image4.png"/><Relationship Id="rId5" Type="http://schemas.openxmlformats.org/officeDocument/2006/relationships/hyperlink" Target="https://arxiv.org/abs/1911.08731" TargetMode="External"/><Relationship Id="rId6" Type="http://schemas.openxmlformats.org/officeDocument/2006/relationships/hyperlink" Target="https://arxiv.org/abs/2302.12254" TargetMode="External"/><Relationship Id="rId7" Type="http://schemas.openxmlformats.org/officeDocument/2006/relationships/hyperlink" Target="https://arxiv.org/abs/2406.02889" TargetMode="External"/><Relationship Id="rId8" Type="http://schemas.openxmlformats.org/officeDocument/2006/relationships/hyperlink" Target="https://arxiv.org/abs/2301.11104" TargetMode="External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hyperlink" Target="https://openreview.net/pdf?id=RZHdb7FnqlY" TargetMode="External"/><Relationship Id="rId10" Type="http://schemas.openxmlformats.org/officeDocument/2006/relationships/hyperlink" Target="https://arxiv.org/pdf/2008.10588.pdf" TargetMode="External"/><Relationship Id="rId13" Type="http://schemas.openxmlformats.org/officeDocument/2006/relationships/image" Target="../media/image5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bit-ml/DeCLIP" TargetMode="External"/><Relationship Id="rId4" Type="http://schemas.openxmlformats.org/officeDocument/2006/relationships/hyperlink" Target="https://arxiv.org/pdf/1710.10196.pdf" TargetMode="External"/><Relationship Id="rId9" Type="http://schemas.openxmlformats.org/officeDocument/2006/relationships/hyperlink" Target="https://arxiv.org/pdf/2104.02617.pdf" TargetMode="External"/><Relationship Id="rId5" Type="http://schemas.openxmlformats.org/officeDocument/2006/relationships/hyperlink" Target="https://arxiv.org/abs/1912.04958" TargetMode="External"/><Relationship Id="rId6" Type="http://schemas.openxmlformats.org/officeDocument/2006/relationships/hyperlink" Target="https://arxiv.org/pdf/2112.10752.pdf" TargetMode="External"/><Relationship Id="rId7" Type="http://schemas.openxmlformats.org/officeDocument/2006/relationships/hyperlink" Target="https://arxiv.org/pdf/2204.00227.pdf" TargetMode="External"/><Relationship Id="rId8" Type="http://schemas.openxmlformats.org/officeDocument/2006/relationships/hyperlink" Target="https://openaccess.thecvf.com/content_CVPR_2020/papers/Wang_CNN-Generated_Images_Are_Surprisingly_Easy_to_Spot..._for_Now_CVPR_2020_paper.pdf" TargetMode="External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6.png"/><Relationship Id="rId13" Type="http://schemas.openxmlformats.org/officeDocument/2006/relationships/image" Target="../media/image10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andreas128/RePaint" TargetMode="External"/><Relationship Id="rId4" Type="http://schemas.openxmlformats.org/officeDocument/2006/relationships/hyperlink" Target="https://github.com/advimman/lama" TargetMode="External"/><Relationship Id="rId9" Type="http://schemas.openxmlformats.org/officeDocument/2006/relationships/hyperlink" Target="https://openreview.net/pdf?id=RZHdb7FnqlY" TargetMode="External"/><Relationship Id="rId15" Type="http://schemas.openxmlformats.org/officeDocument/2006/relationships/image" Target="../media/image21.png"/><Relationship Id="rId14" Type="http://schemas.openxmlformats.org/officeDocument/2006/relationships/image" Target="../media/image23.png"/><Relationship Id="rId5" Type="http://schemas.openxmlformats.org/officeDocument/2006/relationships/hyperlink" Target="https://chuanxiaz.com/pic/" TargetMode="External"/><Relationship Id="rId6" Type="http://schemas.openxmlformats.org/officeDocument/2006/relationships/hyperlink" Target="https://openaccess.thecvf.com/content_CVPR_2020/papers/Wang_CNN-Generated_Images_Are_Surprisingly_Easy_to_Spot..._for_Now_CVPR_2020_paper.pdf" TargetMode="External"/><Relationship Id="rId7" Type="http://schemas.openxmlformats.org/officeDocument/2006/relationships/hyperlink" Target="https://arxiv.org/pdf/2104.02617.pdf" TargetMode="External"/><Relationship Id="rId8" Type="http://schemas.openxmlformats.org/officeDocument/2006/relationships/hyperlink" Target="https://arxiv.org/pdf/2008.10588.pdf" TargetMode="External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hyperlink" Target="mailto:ssmeu@bitdefender.com" TargetMode="External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rxiv.org/abs/2302.10174" TargetMode="External"/><Relationship Id="rId4" Type="http://schemas.openxmlformats.org/officeDocument/2006/relationships/hyperlink" Target="https://github.com/Yuheng-Li/UniversalFakeDetect" TargetMode="External"/><Relationship Id="rId9" Type="http://schemas.openxmlformats.org/officeDocument/2006/relationships/hyperlink" Target="mailto:eoneata@bitdefender.com" TargetMode="External"/><Relationship Id="rId5" Type="http://schemas.openxmlformats.org/officeDocument/2006/relationships/hyperlink" Target="https://github.com/openai/CLIP" TargetMode="External"/><Relationship Id="rId6" Type="http://schemas.openxmlformats.org/officeDocument/2006/relationships/hyperlink" Target="https://www.dfad.unimore.it/challenge/" TargetMode="External"/><Relationship Id="rId7" Type="http://schemas.openxmlformats.org/officeDocument/2006/relationships/hyperlink" Target="https://github.com/facebookresearch/segment-anything" TargetMode="External"/><Relationship Id="rId8" Type="http://schemas.openxmlformats.org/officeDocument/2006/relationships/hyperlink" Target="mailto:eoneata@bitdefender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78" name="Google Shape;78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proposals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the projects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35675" y="575950"/>
            <a:ext cx="8988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Audio-Video Deepfake Detection using </a:t>
            </a:r>
            <a:r>
              <a:rPr lang="en" sz="2400"/>
              <a:t>pre trained</a:t>
            </a:r>
            <a:r>
              <a:rPr lang="en" sz="2400"/>
              <a:t> </a:t>
            </a:r>
            <a:r>
              <a:rPr lang="en" sz="2400"/>
              <a:t>feature extractor</a:t>
            </a:r>
            <a:endParaRPr sz="2400"/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2400250" y="1422025"/>
            <a:ext cx="34845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Task: </a:t>
            </a:r>
            <a:r>
              <a:rPr lang="en" sz="1200"/>
              <a:t>use a model pre trained on an audio-video task (e.g.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AV-HuBERT</a:t>
            </a:r>
            <a:r>
              <a:rPr lang="en" sz="1200"/>
              <a:t>) as a feature extractor. Using these features, predict either a video is real or fake.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Expectation: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Extract audio-only and video-only features using pre trained feature extractor.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As a baseline, run a simple cosine similarity between the two (dissimilarities may indicate deepfakes).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Use features from different layers to train simple neural networks to predict if a video is real or fake.</a:t>
            </a:r>
            <a:endParaRPr sz="1100"/>
          </a:p>
        </p:txBody>
      </p:sp>
      <p:sp>
        <p:nvSpPr>
          <p:cNvPr id="169" name="Google Shape;169;p22"/>
          <p:cNvSpPr txBox="1"/>
          <p:nvPr/>
        </p:nvSpPr>
        <p:spPr>
          <a:xfrm>
            <a:off x="6156000" y="1220375"/>
            <a:ext cx="2988000" cy="28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AV-HuBERT</a:t>
            </a:r>
            <a:endParaRPr sz="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AVLips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dataset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Correctly train a simple model in the given setup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Relevant plots for  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monitoring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train/test/validation  performance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Propose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ways to 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improve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p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erformance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horough analysis between multiple approaches (both in terms of model trained and features used)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75" y="1925851"/>
            <a:ext cx="2453925" cy="19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4630250" y="4790100"/>
            <a:ext cx="45138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eoneata@bitdefender.com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dboldisor@bitdefender.com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7523" y="4620600"/>
            <a:ext cx="16467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/>
        </p:nvSpPr>
        <p:spPr>
          <a:xfrm>
            <a:off x="6156000" y="1220375"/>
            <a:ext cx="2988000" cy="28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ModernBERT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train BERT&amp;ModernBERT on source in- domain A and evaluate on both in- domain and cross domain B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plot confusion matrices for both models for both test sets (in domain and cross-domain)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analysis for both models when further incorporating 10/20/50% cross-domain train data </a:t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23"/>
          <p:cNvSpPr txBox="1"/>
          <p:nvPr>
            <p:ph type="title"/>
          </p:nvPr>
        </p:nvSpPr>
        <p:spPr>
          <a:xfrm>
            <a:off x="527900" y="575950"/>
            <a:ext cx="8495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Cross-domain generalization of modern text encoders</a:t>
            </a:r>
            <a:endParaRPr sz="2400"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2410100" y="1290975"/>
            <a:ext cx="38820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Research q:</a:t>
            </a:r>
            <a:r>
              <a:rPr lang="en" sz="1500"/>
              <a:t> Do modern BERT-style encoders perform better on cross-domain tasks?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Task: </a:t>
            </a:r>
            <a:r>
              <a:rPr lang="en" sz="1500"/>
              <a:t>Evaluate models in cross-domain setups (e.g train on general news, test on financial news)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Expectation: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</a:t>
            </a:r>
            <a:r>
              <a:rPr lang="en" sz="1100"/>
              <a:t>valuate how ModernBERT performs on cross-domain B when trained on domain A 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evaluate if ModernBERT adapts better to cross-domain B when also adding data from B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full experimental setup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link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dtantaru@bitdefender.com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23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1726400" y="556425"/>
            <a:ext cx="7595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Are modern text encoders more robust to noise?</a:t>
            </a:r>
            <a:endParaRPr sz="2400"/>
          </a:p>
        </p:txBody>
      </p:sp>
      <p:sp>
        <p:nvSpPr>
          <p:cNvPr id="188" name="Google Shape;188;p24"/>
          <p:cNvSpPr txBox="1"/>
          <p:nvPr>
            <p:ph idx="1" type="body"/>
          </p:nvPr>
        </p:nvSpPr>
        <p:spPr>
          <a:xfrm>
            <a:off x="2410100" y="1290975"/>
            <a:ext cx="38607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Research q:</a:t>
            </a:r>
            <a:r>
              <a:rPr lang="en" sz="1500"/>
              <a:t> Are modern BERT-style encoders more robust to input noise?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Task: </a:t>
            </a:r>
            <a:r>
              <a:rPr lang="en" sz="1500"/>
              <a:t>train models on both original data and original+perturbed data (replaced synonyms, typos, word deletions)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Expectation: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evaluate if ModernBERT is more robust to perturbations when trained on clean vs noised data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for a particular noise, investigate the robustness of model for different levels of corruption (2/5/10% noisy examples)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full experimental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setup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 txBox="1"/>
          <p:nvPr/>
        </p:nvSpPr>
        <p:spPr>
          <a:xfrm>
            <a:off x="6156000" y="1220375"/>
            <a:ext cx="2988000" cy="28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ModernBERT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train BERT and ModernBERT on several types of perturbations using both clean only data and noise-aware training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plot confusion matrices for all types of training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analysis on different levels of noise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error analysis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dtantaru@bitdefender.com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4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type="title"/>
          </p:nvPr>
        </p:nvSpPr>
        <p:spPr>
          <a:xfrm>
            <a:off x="1428700" y="584975"/>
            <a:ext cx="82668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Which Ro LLMs are the best feature extractors?</a:t>
            </a:r>
            <a:endParaRPr sz="2600"/>
          </a:p>
        </p:txBody>
      </p:sp>
      <p:sp>
        <p:nvSpPr>
          <p:cNvPr id="197" name="Google Shape;197;p25"/>
          <p:cNvSpPr txBox="1"/>
          <p:nvPr>
            <p:ph idx="1" type="body"/>
          </p:nvPr>
        </p:nvSpPr>
        <p:spPr>
          <a:xfrm>
            <a:off x="2410105" y="1290975"/>
            <a:ext cx="37005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Research Q:</a:t>
            </a:r>
            <a:r>
              <a:rPr lang="en" sz="1400"/>
              <a:t> what Romanian LLMs are the best feature extractors on Romanian NLP tasks?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Task:</a:t>
            </a:r>
            <a:r>
              <a:rPr lang="en" sz="1400"/>
              <a:t> compare several RoLLMs vs general LLMs (LLama3) as feature extractors and train simple MLP classifiers on top of embeddings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Expectations:</a:t>
            </a:r>
            <a:endParaRPr sz="14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evaluate which RoLLM features perform best on downstream tasks?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evaluate which pooling strategy is the best? (avg token, last token, echo embedding etc.)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Experimental setup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98" name="Google Shape;198;p25"/>
          <p:cNvSpPr txBox="1"/>
          <p:nvPr/>
        </p:nvSpPr>
        <p:spPr>
          <a:xfrm>
            <a:off x="6156000" y="1220375"/>
            <a:ext cx="2988000" cy="28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echo embeddings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summarisation technique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models: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mGPT-RO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RoLLama2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LLMic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Llama3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analyse embedding performance for LaRoSeDA and roARC challenge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analyse best pooling strategy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○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plot embeddings for best model for all 4 pooling techniques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0"/>
              </a:rPr>
              <a:t>mdragoi@bitdefender.com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/>
              <a:t>Anomaly detection in network logs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 txBox="1"/>
          <p:nvPr>
            <p:ph idx="1" type="body"/>
          </p:nvPr>
        </p:nvSpPr>
        <p:spPr>
          <a:xfrm>
            <a:off x="2302500" y="1211350"/>
            <a:ext cx="4040700" cy="30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Task: </a:t>
            </a:r>
            <a:r>
              <a:rPr lang="en" sz="1500"/>
              <a:t>Discriminate anomalous logs (outliers) from benign logs (inliers) using language modelling in unsupervised or self-supervised fashion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Expectation: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Use a </a:t>
            </a:r>
            <a:r>
              <a:rPr b="1" lang="en" sz="1100"/>
              <a:t>RNN (LSTM/GRU)</a:t>
            </a:r>
            <a:r>
              <a:rPr lang="en" sz="1100"/>
              <a:t> or a </a:t>
            </a:r>
            <a:r>
              <a:rPr b="1" lang="en" sz="1100"/>
              <a:t>Transformer Model</a:t>
            </a:r>
            <a:r>
              <a:rPr lang="en" sz="1100"/>
              <a:t> (BERT) to learn the inlier distribution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Compute an </a:t>
            </a:r>
            <a:r>
              <a:rPr b="1" lang="en" sz="1100"/>
              <a:t>anomaly metric</a:t>
            </a:r>
            <a:r>
              <a:rPr lang="en" sz="1100"/>
              <a:t> for the test samples and evaluate the model using </a:t>
            </a:r>
            <a:r>
              <a:rPr b="1" lang="en" sz="1100"/>
              <a:t>ROC-AUC</a:t>
            </a:r>
            <a:r>
              <a:rPr lang="en" sz="1100"/>
              <a:t> between your anomaly scores and dataset labels</a:t>
            </a:r>
            <a:endParaRPr sz="11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Dataset: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CICIDS2018</a:t>
            </a:r>
            <a:r>
              <a:rPr lang="en" sz="1100"/>
              <a:t>: https://www.unb.ca/cic/datasets/ids-2018.html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207" name="Google Shape;207;p26"/>
          <p:cNvSpPr txBox="1"/>
          <p:nvPr/>
        </p:nvSpPr>
        <p:spPr>
          <a:xfrm>
            <a:off x="6156000" y="1220375"/>
            <a:ext cx="2988000" cy="28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Resources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RNN for log anomaly detection: https://arxiv.org/pdf/1803.04967.pdf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LAnoBERT: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https://arxiv.org/pdf/2111.09564.pdf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OE: https://arxiv.org/pdf/1812.04606.pdf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Scoring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80%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Correctly train a simple model in the given setup</a:t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Correct plots for train/test splits</a:t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Obtain good performance</a:t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Analyze anomaly detection rate based on outlier class (CICIDS2018 labels: Bruteforce attack, DoS attack, Botnet attack etc.)</a:t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Lato"/>
              <a:buChar char="○"/>
            </a:pP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Comparison: split data by timestamp (test on different period than the train data) vs random split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2857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ato"/>
              <a:buChar char="●"/>
            </a:pPr>
            <a:r>
              <a:rPr b="1"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Bonus: </a:t>
            </a:r>
            <a:r>
              <a:rPr lang="en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Outlier Exposure</a:t>
            </a:r>
            <a:endParaRPr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mdragoi@bitdefender.com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350" y="1717950"/>
            <a:ext cx="2262900" cy="184405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6"/>
          <p:cNvSpPr txBox="1"/>
          <p:nvPr/>
        </p:nvSpPr>
        <p:spPr>
          <a:xfrm>
            <a:off x="400300" y="3508275"/>
            <a:ext cx="17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Anomaly score computation (Source: LAnoBERT)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6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Conspiracy detection PAN 2024 </a:t>
            </a:r>
            <a:endParaRPr/>
          </a:p>
        </p:txBody>
      </p:sp>
      <p:sp>
        <p:nvSpPr>
          <p:cNvPr id="217" name="Google Shape;217;p27"/>
          <p:cNvSpPr txBox="1"/>
          <p:nvPr>
            <p:ph idx="1" type="body"/>
          </p:nvPr>
        </p:nvSpPr>
        <p:spPr>
          <a:xfrm>
            <a:off x="5344850" y="1160500"/>
            <a:ext cx="3583200" cy="3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Task:</a:t>
            </a:r>
            <a:r>
              <a:rPr lang="en" sz="1400"/>
              <a:t> given a text, detect if it’s conspiracy or public messaging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Resources: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https://pan.webis.de/clef24/pan24-web/oppositional-thinking-analysis.html</a:t>
            </a:r>
            <a:r>
              <a:rPr lang="en" sz="1400"/>
              <a:t>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Grading guidelines</a:t>
            </a:r>
            <a:endParaRPr b="1" sz="14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70% - finetune multilingual BERT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100% - compare multilingual to language specific models (BERT/BETO)</a:t>
            </a:r>
            <a:endParaRPr sz="1200"/>
          </a:p>
          <a:p>
            <a: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perform feature analysis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experimental setup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 sz="1200"/>
              <a:t> </a:t>
            </a:r>
            <a:endParaRPr sz="12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ipintilie@bitdefender.com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Google Shape;219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0475" y="1329898"/>
            <a:ext cx="5041976" cy="12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 txBox="1"/>
          <p:nvPr/>
        </p:nvSpPr>
        <p:spPr>
          <a:xfrm>
            <a:off x="1826513" y="3408725"/>
            <a:ext cx="1749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conspiratorial text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critical text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1" name="Google Shape;221;p27"/>
          <p:cNvCxnSpPr>
            <a:stCxn id="219" idx="2"/>
            <a:endCxn id="220" idx="0"/>
          </p:cNvCxnSpPr>
          <p:nvPr/>
        </p:nvCxnSpPr>
        <p:spPr>
          <a:xfrm>
            <a:off x="2701463" y="2605323"/>
            <a:ext cx="0" cy="803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7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 human or machine text </a:t>
            </a:r>
            <a:endParaRPr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5344850" y="1160500"/>
            <a:ext cx="3799200" cy="3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Task:</a:t>
            </a:r>
            <a:r>
              <a:rPr lang="en" sz="1400"/>
              <a:t> given a text, determine if it was generated by a model or written by a human (</a:t>
            </a:r>
            <a:r>
              <a:rPr b="1" lang="en" sz="1400"/>
              <a:t>2 classes</a:t>
            </a:r>
            <a:r>
              <a:rPr lang="en" sz="1400"/>
              <a:t>)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Resources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paper</a:t>
            </a:r>
            <a:r>
              <a:rPr lang="en"/>
              <a:t>: 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datasets: </a:t>
            </a:r>
            <a:r>
              <a:rPr lang="en" u="sng">
                <a:solidFill>
                  <a:schemeClr val="hlink"/>
                </a:solidFill>
                <a:hlinkClick r:id="rId4"/>
              </a:rPr>
              <a:t>PAN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CodaLab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experimental setup </a:t>
            </a:r>
            <a:r>
              <a:rPr lang="en" u="sng">
                <a:solidFill>
                  <a:schemeClr val="hlink"/>
                </a:solidFill>
                <a:hlinkClick r:id="rId6"/>
              </a:rPr>
              <a:t>link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Grading guidelines</a:t>
            </a:r>
            <a:endParaRPr b="1" sz="14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70% - finetune BERT and perform evaluate it cross-domain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100% - </a:t>
            </a:r>
            <a:r>
              <a:rPr lang="en" sz="1200"/>
              <a:t>perform feature analysis to understand domain-specific cues and address them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		</a:t>
            </a:r>
            <a:endParaRPr sz="12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8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ipintilie@bitdefender.com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5963" y="1414376"/>
            <a:ext cx="4911224" cy="1381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231" name="Google Shape;231;p28"/>
          <p:cNvSpPr txBox="1"/>
          <p:nvPr/>
        </p:nvSpPr>
        <p:spPr>
          <a:xfrm>
            <a:off x="1872663" y="3353700"/>
            <a:ext cx="18978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machine generated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human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2" name="Google Shape;232;p28"/>
          <p:cNvCxnSpPr>
            <a:stCxn id="230" idx="2"/>
            <a:endCxn id="231" idx="0"/>
          </p:cNvCxnSpPr>
          <p:nvPr/>
        </p:nvCxnSpPr>
        <p:spPr>
          <a:xfrm>
            <a:off x="2821575" y="2795401"/>
            <a:ext cx="0" cy="55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28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for the Project</a:t>
            </a:r>
            <a:endParaRPr/>
          </a:p>
        </p:txBody>
      </p:sp>
      <p:sp>
        <p:nvSpPr>
          <p:cNvPr id="239" name="Google Shape;239;p29"/>
          <p:cNvSpPr txBox="1"/>
          <p:nvPr>
            <p:ph idx="1" type="body"/>
          </p:nvPr>
        </p:nvSpPr>
        <p:spPr>
          <a:xfrm>
            <a:off x="1567873" y="1290975"/>
            <a:ext cx="71637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Select a project</a:t>
            </a:r>
            <a:r>
              <a:rPr lang="en" sz="1600"/>
              <a:t>, team of 2</a:t>
            </a:r>
            <a:r>
              <a:rPr lang="en" sz="1600"/>
              <a:t> (hard deadline for choosing project: </a:t>
            </a:r>
            <a:r>
              <a:rPr b="1" lang="en" sz="1600">
                <a:solidFill>
                  <a:srgbClr val="FF0000"/>
                </a:solidFill>
              </a:rPr>
              <a:t>April</a:t>
            </a:r>
            <a:r>
              <a:rPr b="1" lang="en" sz="1600">
                <a:solidFill>
                  <a:srgbClr val="FF0000"/>
                </a:solidFill>
              </a:rPr>
              <a:t> 2</a:t>
            </a:r>
            <a:r>
              <a:rPr lang="en" sz="1600"/>
              <a:t>)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If you are not the first team for a project, ask the mentor if you can choose it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Follow the instructions from your </a:t>
            </a:r>
            <a:r>
              <a:rPr b="1" lang="en" sz="1600"/>
              <a:t>mentor</a:t>
            </a:r>
            <a:endParaRPr b="1"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Read the </a:t>
            </a:r>
            <a:r>
              <a:rPr b="1" lang="en" sz="1200"/>
              <a:t>Related Work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Choose a </a:t>
            </a:r>
            <a:r>
              <a:rPr b="1" lang="en" sz="1200"/>
              <a:t>Dataset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Implement several </a:t>
            </a:r>
            <a:r>
              <a:rPr b="1" lang="en" sz="1200"/>
              <a:t>Baselines </a:t>
            </a:r>
            <a:r>
              <a:rPr lang="en" sz="1200"/>
              <a:t>i</a:t>
            </a:r>
            <a:r>
              <a:rPr lang="en" sz="1200"/>
              <a:t>n</a:t>
            </a:r>
            <a:r>
              <a:rPr lang="en" sz="1200"/>
              <a:t> Pytorch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b="1" lang="en" sz="1200"/>
              <a:t>Comparative Analysis</a:t>
            </a:r>
            <a:r>
              <a:rPr lang="en" sz="1200"/>
              <a:t> - variations for: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" sz="1200"/>
              <a:t>A</a:t>
            </a:r>
            <a:r>
              <a:rPr lang="en" sz="1200"/>
              <a:t>rchitecture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" sz="1200"/>
              <a:t>N</a:t>
            </a:r>
            <a:r>
              <a:rPr lang="en" sz="1200"/>
              <a:t>umber of parameters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" sz="1200"/>
              <a:t>Optimization, cost function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 sz="1600"/>
              <a:t>Poster </a:t>
            </a:r>
            <a:r>
              <a:rPr lang="en" sz="1600"/>
              <a:t>for the</a:t>
            </a:r>
            <a:r>
              <a:rPr b="1" lang="en" sz="1600"/>
              <a:t> Project </a:t>
            </a:r>
            <a:r>
              <a:rPr lang="en" sz="1600"/>
              <a:t>(presented in the final week)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</a:rPr>
              <a:t>Bonus</a:t>
            </a:r>
            <a:r>
              <a:rPr lang="en" sz="1200"/>
              <a:t>: Submit for </a:t>
            </a:r>
            <a:r>
              <a:rPr b="1" lang="en" sz="1200" u="sng">
                <a:solidFill>
                  <a:schemeClr val="hlink"/>
                </a:solidFill>
                <a:hlinkClick r:id="rId4"/>
              </a:rPr>
              <a:t>eeml.eu</a:t>
            </a:r>
            <a:r>
              <a:rPr lang="en" sz="1200"/>
              <a:t> (deadline: </a:t>
            </a:r>
            <a:r>
              <a:rPr b="1" lang="en" sz="1200">
                <a:solidFill>
                  <a:srgbClr val="FF0000"/>
                </a:solidFill>
              </a:rPr>
              <a:t>March 31 - may be extended for 1 week</a:t>
            </a:r>
            <a:r>
              <a:rPr lang="en" sz="1200"/>
              <a:t>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Mandatory: </a:t>
            </a:r>
            <a:r>
              <a:rPr b="1" lang="en" sz="1200"/>
              <a:t>Deep Learning</a:t>
            </a:r>
            <a:r>
              <a:rPr lang="en" sz="1200"/>
              <a:t> approach for the chosen problem</a:t>
            </a:r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2410112" y="12909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Reading group on generalization</a:t>
            </a:r>
            <a:endParaRPr sz="2400"/>
          </a:p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2410112" y="12909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Context: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Research team in Bitdefender on this topic: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https://bit-ml.github.io/</a:t>
            </a:r>
            <a:r>
              <a:rPr lang="en" sz="1200"/>
              <a:t>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CoLLAs</a:t>
            </a:r>
            <a:r>
              <a:rPr b="1" lang="en" sz="1200"/>
              <a:t> - </a:t>
            </a:r>
            <a:r>
              <a:rPr b="1" lang="en" sz="1200"/>
              <a:t>Conference on Lifelong Learning Agents - </a:t>
            </a:r>
            <a:r>
              <a:rPr lang="en" sz="1200"/>
              <a:t>Small conference, but very targeted, leading to meaningful/productive interactions</a:t>
            </a:r>
            <a:endParaRPr sz="12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200"/>
              <a:t>Next year </a:t>
            </a:r>
            <a:r>
              <a:rPr lang="en" sz="1200"/>
              <a:t>most likely it will be organized in Romania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https://lifelong-ml.cc/</a:t>
            </a:r>
            <a:r>
              <a:rPr lang="en" sz="1200"/>
              <a:t> (Razvan Pascanu is i</a:t>
            </a:r>
            <a:r>
              <a:rPr lang="en" sz="1200"/>
              <a:t>n</a:t>
            </a:r>
            <a:r>
              <a:rPr lang="en" sz="1200"/>
              <a:t> the board)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Reading group: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0.5-1 paper/week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 person @UB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Fill this form</a:t>
            </a:r>
            <a:r>
              <a:rPr lang="en" sz="1200"/>
              <a:t> until </a:t>
            </a:r>
            <a:r>
              <a:rPr lang="en" sz="1200"/>
              <a:t>tomorrow</a:t>
            </a:r>
            <a:r>
              <a:rPr lang="en" sz="1200"/>
              <a:t> 23:59 if you commit to participate in </a:t>
            </a:r>
            <a:r>
              <a:rPr b="1" lang="en" sz="1200"/>
              <a:t>at least in 4 out of the first 5 meetings.</a:t>
            </a:r>
            <a:endParaRPr b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If there is enough interest, we will write back to you to decide </a:t>
            </a:r>
            <a:r>
              <a:rPr lang="en" sz="1200"/>
              <a:t>together</a:t>
            </a:r>
            <a:r>
              <a:rPr lang="en" sz="1200"/>
              <a:t> the details!</a:t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idx="2" type="body"/>
          </p:nvPr>
        </p:nvSpPr>
        <p:spPr>
          <a:xfrm>
            <a:off x="5270850" y="1297875"/>
            <a:ext cx="356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 sz="1200"/>
              <a:t>Fine-tune</a:t>
            </a:r>
            <a:r>
              <a:rPr lang="en" sz="1200"/>
              <a:t> </a:t>
            </a:r>
            <a:r>
              <a:rPr b="1" lang="en" sz="1200"/>
              <a:t>foundational models</a:t>
            </a:r>
            <a:r>
              <a:rPr lang="en" sz="1200"/>
              <a:t> with different methods </a:t>
            </a:r>
            <a:endParaRPr sz="12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/>
              <a:t>Linear probing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CLIPood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FLYP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AutoFT</a:t>
            </a:r>
            <a:r>
              <a:rPr lang="en" sz="1000"/>
              <a:t> (no code yet)</a:t>
            </a:r>
            <a:endParaRPr sz="10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In-depth </a:t>
            </a:r>
            <a:r>
              <a:rPr b="1" lang="en" sz="1200"/>
              <a:t>analysis of features</a:t>
            </a:r>
            <a:r>
              <a:rPr lang="en" sz="1200"/>
              <a:t> (what is the best embedding/why?)</a:t>
            </a:r>
            <a:endParaRPr sz="1200"/>
          </a:p>
          <a:p>
            <a:pPr indent="-292100" lvl="1" marL="914400" rtl="0" algn="l">
              <a:spcBef>
                <a:spcPts val="100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/>
              <a:t>Visualization TSNE/PCA for features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/>
              <a:t>Visualization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OTDD</a:t>
            </a:r>
            <a:r>
              <a:rPr lang="en" sz="1000"/>
              <a:t>/KL dist for distributions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u="sng">
                <a:solidFill>
                  <a:schemeClr val="hlink"/>
                </a:solidFill>
                <a:hlinkClick r:id="rId7"/>
              </a:rPr>
              <a:t>Alignment vs uniformity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57" name="Google Shape;257;p32"/>
          <p:cNvSpPr txBox="1"/>
          <p:nvPr>
            <p:ph type="title"/>
          </p:nvPr>
        </p:nvSpPr>
        <p:spPr>
          <a:xfrm>
            <a:off x="970325" y="575950"/>
            <a:ext cx="7751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foundational models generalize?</a:t>
            </a:r>
            <a:r>
              <a:rPr lang="en"/>
              <a:t> </a:t>
            </a:r>
            <a:endParaRPr/>
          </a:p>
        </p:txBody>
      </p:sp>
      <p:sp>
        <p:nvSpPr>
          <p:cNvPr id="258" name="Google Shape;258;p32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ssmeu@bitdefender.com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eoneata@bitdefender.com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9" name="Google Shape;259;p32"/>
          <p:cNvPicPr preferRelativeResize="0"/>
          <p:nvPr/>
        </p:nvPicPr>
        <p:blipFill rotWithShape="1">
          <a:blip r:embed="rId10">
            <a:alphaModFix/>
          </a:blip>
          <a:srcRect b="0" l="0" r="74000" t="0"/>
          <a:stretch/>
        </p:blipFill>
        <p:spPr>
          <a:xfrm>
            <a:off x="70024" y="1222675"/>
            <a:ext cx="2256051" cy="31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2400300" y="1297875"/>
            <a:ext cx="3058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Goal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Q: Why do foundational models embeddings generalize to unseen data distributions(style)? </a:t>
            </a:r>
            <a:r>
              <a:rPr lang="en" sz="10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https://arxiv.org/abs/2310.09562</a:t>
            </a:r>
            <a:r>
              <a:rPr lang="en" sz="1000"/>
              <a:t>  (not due to train-test similarity)</a:t>
            </a:r>
            <a:endParaRPr sz="1000"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Datasets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Multi-env dataset benchmarks: </a:t>
            </a:r>
            <a:r>
              <a:rPr lang="en" sz="1000" u="sng">
                <a:solidFill>
                  <a:schemeClr val="hlink"/>
                </a:solidFill>
                <a:hlinkClick r:id="rId12"/>
              </a:rPr>
              <a:t>WILDS</a:t>
            </a:r>
            <a:r>
              <a:rPr lang="en" sz="1000"/>
              <a:t>, </a:t>
            </a:r>
            <a:r>
              <a:rPr lang="en" sz="1000" u="sng">
                <a:solidFill>
                  <a:schemeClr val="hlink"/>
                </a:solidFill>
                <a:hlinkClick r:id="rId13"/>
              </a:rPr>
              <a:t>DomainBed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Grading guidelines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50% - fine-tune with 2 methods</a:t>
            </a:r>
            <a:endParaRPr b="1"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80% - </a:t>
            </a:r>
            <a:r>
              <a:rPr lang="en" sz="1000"/>
              <a:t>fine-tune with 2 methods + a few from 2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100% - </a:t>
            </a:r>
            <a:r>
              <a:rPr lang="en" sz="1000"/>
              <a:t>fine-tune with 3 methods + most from 2</a:t>
            </a:r>
            <a:endParaRPr sz="10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Bonus*</a:t>
            </a:r>
            <a:r>
              <a:rPr lang="en" sz="1200"/>
              <a:t>: Test other classification tasks (identify the style). Do fine-tune methods still generalize well?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61" name="Google Shape;261;p32"/>
          <p:cNvSpPr txBox="1"/>
          <p:nvPr/>
        </p:nvSpPr>
        <p:spPr>
          <a:xfrm>
            <a:off x="5533325" y="3744400"/>
            <a:ext cx="3053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Bonus**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 Test methods for better OOD generalization in the embedding space (e.g.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4"/>
              </a:rPr>
              <a:t>Lisa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/Mixup/VRex)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Weakly Supervised Localization with CLIP</a:t>
            </a:r>
            <a:endParaRPr sz="2300"/>
          </a:p>
        </p:txBody>
      </p:sp>
      <p:sp>
        <p:nvSpPr>
          <p:cNvPr id="267" name="Google Shape;267;p33"/>
          <p:cNvSpPr txBox="1"/>
          <p:nvPr>
            <p:ph idx="1" type="body"/>
          </p:nvPr>
        </p:nvSpPr>
        <p:spPr>
          <a:xfrm>
            <a:off x="4653650" y="1211350"/>
            <a:ext cx="3564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/>
              <a:t>Context</a:t>
            </a:r>
            <a:r>
              <a:rPr lang="en" sz="1100"/>
              <a:t>: Recently, large pretrained (text-images) models (e.g. CLIP) have shown remarkable transfer capabilities. In this project we investigate whether it is possible to implicitly localize various objects described by text.</a:t>
            </a:r>
            <a:endParaRPr sz="1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300"/>
              <a:t>Task</a:t>
            </a:r>
            <a:r>
              <a:rPr lang="en" sz="1100"/>
              <a:t>: Analyze the zero-shot localization capabilities of CLIP models using 3 methods on </a:t>
            </a:r>
            <a:r>
              <a:rPr lang="en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COCO</a:t>
            </a:r>
            <a:r>
              <a:rPr lang="en" sz="1100"/>
              <a:t> dataset:</a:t>
            </a:r>
            <a:endParaRPr sz="1100"/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Grad-CAM: Visual Explanations from Deep Networks via Gradient-based Localization</a:t>
            </a:r>
            <a:r>
              <a:rPr lang="en" sz="1100"/>
              <a:t> (GradCam-CLIP </a:t>
            </a:r>
            <a:r>
              <a:rPr lang="en" sz="11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example</a:t>
            </a:r>
            <a:r>
              <a:rPr lang="en" sz="1100"/>
              <a:t>)</a:t>
            </a:r>
            <a:endParaRPr sz="1100"/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Grounding Everything: Emerging Localization Properties in Vision-Language Transformers</a:t>
            </a:r>
            <a:endParaRPr sz="1100"/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 u="sng">
                <a:solidFill>
                  <a:srgbClr val="1155CC"/>
                </a:solidFill>
                <a:highlight>
                  <a:srgbClr val="FFFFFF"/>
                </a:highlight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Interpreting CLIP's Image Representation via Text-Based Decomposition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68" name="Google Shape;268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1600" y="1428675"/>
            <a:ext cx="4362049" cy="162898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291600" y="4222100"/>
            <a:ext cx="84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Image from:</a:t>
            </a:r>
            <a:r>
              <a:rPr lang="en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Grounding Everything: Emerging Localization Properties in Vision-Language Transformers, Walid Bousselham, Felix Petersen, Vittorio Ferrari,  Hilde Kuehne (CVPR 2024)</a:t>
            </a:r>
            <a:endParaRPr sz="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eoneata@bitdefender.com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0"/>
              </a:rPr>
              <a:t>ssmeu@bitdefender.com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311700" y="445025"/>
            <a:ext cx="89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Self-Supervised Learning: Text Features from Language Modelling</a:t>
            </a:r>
            <a:endParaRPr sz="2500"/>
          </a:p>
        </p:txBody>
      </p:sp>
      <p:sp>
        <p:nvSpPr>
          <p:cNvPr id="276" name="Google Shape;276;p34"/>
          <p:cNvSpPr txBox="1"/>
          <p:nvPr>
            <p:ph idx="2" type="body"/>
          </p:nvPr>
        </p:nvSpPr>
        <p:spPr>
          <a:xfrm>
            <a:off x="4311600" y="1152475"/>
            <a:ext cx="483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Goal</a:t>
            </a:r>
            <a:endParaRPr b="1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Train a BERT/Romanian BERT language model on a romanian corpus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Transfer knowledge to a downstream task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Datasets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OSCAR (pretraining), LiRo (pretraining, target task)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Links</a:t>
            </a:r>
            <a:r>
              <a:rPr lang="en"/>
              <a:t>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https://oscar-corpus.com/post/oscar-v22-01/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https://lirobenchmark.github.io/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https://arxiv.org/pdf/2009.08712.pdf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Grading guidelines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8</a:t>
            </a:r>
            <a:r>
              <a:rPr lang="en" sz="1200"/>
              <a:t>0% - </a:t>
            </a:r>
            <a:r>
              <a:rPr lang="en"/>
              <a:t>finetune BERT on classification task directly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10</a:t>
            </a:r>
            <a:r>
              <a:rPr lang="en"/>
              <a:t>0% - domain-adaptive pretraining, followed by finetuning on </a:t>
            </a:r>
            <a:r>
              <a:rPr lang="en"/>
              <a:t>classification</a:t>
            </a:r>
            <a:r>
              <a:rPr lang="en"/>
              <a:t> task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Bonus: Submit a model to LiRo, </a:t>
            </a:r>
            <a:r>
              <a:rPr lang="en"/>
              <a:t>compare several LM models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8125" y="2030950"/>
            <a:ext cx="4142775" cy="197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4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fbrad@bitdefender.com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mdragoi@bitdefender.com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type="title"/>
          </p:nvPr>
        </p:nvSpPr>
        <p:spPr>
          <a:xfrm>
            <a:off x="2531175" y="445025"/>
            <a:ext cx="671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Estimator complexity in RL</a:t>
            </a:r>
            <a:endParaRPr sz="2500"/>
          </a:p>
        </p:txBody>
      </p:sp>
      <p:sp>
        <p:nvSpPr>
          <p:cNvPr id="284" name="Google Shape;284;p35"/>
          <p:cNvSpPr txBox="1"/>
          <p:nvPr>
            <p:ph idx="2" type="body"/>
          </p:nvPr>
        </p:nvSpPr>
        <p:spPr>
          <a:xfrm>
            <a:off x="2531175" y="1152475"/>
            <a:ext cx="6612600" cy="33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Raleway"/>
              <a:buChar char="●"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Context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Neural networks exhibit training difficulties in Deep Reinforcement Learning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 hypothesize that these issues are correlated with complexity measures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Raleway"/>
              <a:buChar char="●"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Task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Train neural network value-function estimators in the policy evaluation setting under the following objectives / loss functions: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■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TD(0)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■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Monte-Carlo returns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■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Regression to the true value function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Measure their frequency, polynomial order and compressibility measures of complexity and compare given the loss function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Links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Neural redshift: random networks are not random functions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Char char="○"/>
            </a:pPr>
            <a:r>
              <a:rPr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The primacy bias in deep reinforcement learning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5" name="Google Shape;285;p35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florin.gogianu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@gmail.com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Google Shape;28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024" y="2951649"/>
            <a:ext cx="2412250" cy="128386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5"/>
          <p:cNvSpPr/>
          <p:nvPr/>
        </p:nvSpPr>
        <p:spPr>
          <a:xfrm>
            <a:off x="230575" y="2019575"/>
            <a:ext cx="708600" cy="455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latin typeface="Lato"/>
                <a:ea typeface="Lato"/>
                <a:cs typeface="Lato"/>
                <a:sym typeface="Lato"/>
              </a:rPr>
              <a:t>Architecture</a:t>
            </a:r>
            <a:endParaRPr b="1" sz="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35"/>
          <p:cNvSpPr/>
          <p:nvPr/>
        </p:nvSpPr>
        <p:spPr>
          <a:xfrm>
            <a:off x="1169700" y="2619750"/>
            <a:ext cx="1259700" cy="225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Loss function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9" name="Google Shape;289;p35"/>
          <p:cNvCxnSpPr>
            <a:stCxn id="287" idx="2"/>
          </p:cNvCxnSpPr>
          <p:nvPr/>
        </p:nvCxnSpPr>
        <p:spPr>
          <a:xfrm>
            <a:off x="584875" y="2474975"/>
            <a:ext cx="0" cy="77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35"/>
          <p:cNvCxnSpPr>
            <a:stCxn id="288" idx="1"/>
          </p:cNvCxnSpPr>
          <p:nvPr/>
        </p:nvCxnSpPr>
        <p:spPr>
          <a:xfrm rot="10800000">
            <a:off x="556800" y="2732250"/>
            <a:ext cx="612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291" name="Google Shape;29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413" y="773817"/>
            <a:ext cx="648925" cy="637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35"/>
          <p:cNvCxnSpPr>
            <a:stCxn id="291" idx="2"/>
            <a:endCxn id="287" idx="0"/>
          </p:cNvCxnSpPr>
          <p:nvPr/>
        </p:nvCxnSpPr>
        <p:spPr>
          <a:xfrm>
            <a:off x="584875" y="1411542"/>
            <a:ext cx="0" cy="60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courtesy of...</a:t>
            </a:r>
            <a:endParaRPr/>
          </a:p>
        </p:txBody>
      </p:sp>
      <p:sp>
        <p:nvSpPr>
          <p:cNvPr id="298" name="Google Shape;298;p36"/>
          <p:cNvSpPr txBox="1"/>
          <p:nvPr>
            <p:ph idx="1" type="body"/>
          </p:nvPr>
        </p:nvSpPr>
        <p:spPr>
          <a:xfrm>
            <a:off x="2499275" y="1297875"/>
            <a:ext cx="61782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https://20bn.com/datasets/jester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https://github.com/maximecb/gym-minigrid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https://www.elmundotech.com/2015/02/25/googles-deep-mind-creates-an-ai-system-to-beat-video-games-by-itself/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rgbClr val="1155C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https://aws.amazon.com/blogs/machine-learning/detecting-fraud-in-heterogeneous-networks-using-amazon-sagemaker-and-deep-graph-library/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https://www.dynamicciso.com/dark-nexus-the-evolving-iot-botnet-targets-variety-of-devices-says-bitdefender-research/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https://studentwork.prattsi.org/infovis/visualization/amazon-product-co-purchasing-network-information-visualization/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9"/>
              </a:rPr>
              <a:t>https://github.com/tkarras/progressive_growing_of_gans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Out-of-Distribution Detection</a:t>
            </a:r>
            <a:endParaRPr sz="2400"/>
          </a:p>
        </p:txBody>
      </p:sp>
      <p:sp>
        <p:nvSpPr>
          <p:cNvPr id="90" name="Google Shape;90;p15"/>
          <p:cNvSpPr txBox="1"/>
          <p:nvPr/>
        </p:nvSpPr>
        <p:spPr>
          <a:xfrm>
            <a:off x="0" y="4790100"/>
            <a:ext cx="91440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eburceanu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@bitdefender.com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 -&gt; HARD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0" l="0" r="12701" t="6933"/>
          <a:stretch/>
        </p:blipFill>
        <p:spPr>
          <a:xfrm>
            <a:off x="246050" y="1970000"/>
            <a:ext cx="1837874" cy="24389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2410112" y="12909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Why it matters: 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</a:t>
            </a:r>
            <a:r>
              <a:rPr lang="en" sz="1200"/>
              <a:t>void prediction on unfamiliar data: identifying unknown inputs can prevent dangerous decisions (e.g. healthcare, autonomous driving)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References</a:t>
            </a:r>
            <a:r>
              <a:rPr lang="en" sz="1200"/>
              <a:t>: </a:t>
            </a:r>
            <a:r>
              <a:rPr b="1" lang="en" sz="1200" u="sng">
                <a:solidFill>
                  <a:schemeClr val="hlink"/>
                </a:solidFill>
                <a:hlinkClick r:id="rId4"/>
              </a:rPr>
              <a:t>OpenOOD</a:t>
            </a:r>
            <a:r>
              <a:rPr b="1" lang="en" sz="1200"/>
              <a:t>  </a:t>
            </a:r>
            <a:r>
              <a:rPr lang="en" sz="1200"/>
              <a:t>benchmark, </a:t>
            </a:r>
            <a:r>
              <a:rPr b="1" lang="en" sz="1200" u="sng">
                <a:solidFill>
                  <a:schemeClr val="hlink"/>
                </a:solidFill>
                <a:hlinkClick r:id="rId5"/>
              </a:rPr>
              <a:t>FS-OOD</a:t>
            </a:r>
            <a:r>
              <a:rPr b="1" lang="en" sz="1200"/>
              <a:t> </a:t>
            </a:r>
            <a:r>
              <a:rPr lang="en" sz="1200"/>
              <a:t>benchmark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/>
              <a:t>Datasets</a:t>
            </a:r>
            <a:r>
              <a:rPr lang="en" sz="1200"/>
              <a:t>: 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ID: ImageNetV2 or Tiny ImageNet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Near-OOD, Far-OOD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/>
              <a:t>Methods</a:t>
            </a:r>
            <a:r>
              <a:rPr lang="en" sz="1200"/>
              <a:t>: </a:t>
            </a:r>
            <a:r>
              <a:rPr lang="en" sz="1200" u="sng">
                <a:solidFill>
                  <a:schemeClr val="hlink"/>
                </a:solidFill>
                <a:hlinkClick r:id="rId6"/>
              </a:rPr>
              <a:t>Energy OOD</a:t>
            </a:r>
            <a:r>
              <a:rPr lang="en" sz="1200"/>
              <a:t>, 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DICE</a:t>
            </a:r>
            <a:r>
              <a:rPr lang="en" sz="1200"/>
              <a:t>,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SCALE</a:t>
            </a:r>
            <a:r>
              <a:rPr lang="en" sz="1200"/>
              <a:t>, </a:t>
            </a:r>
            <a:r>
              <a:rPr lang="en" sz="1200" u="sng">
                <a:solidFill>
                  <a:schemeClr val="hlink"/>
                </a:solidFill>
                <a:hlinkClick r:id="rId9"/>
              </a:rPr>
              <a:t>FDBD</a:t>
            </a:r>
            <a:r>
              <a:rPr lang="en" sz="1200"/>
              <a:t> (various, based on: </a:t>
            </a:r>
            <a:r>
              <a:rPr lang="en" sz="1200"/>
              <a:t>distance</a:t>
            </a:r>
            <a:r>
              <a:rPr lang="en" sz="1200"/>
              <a:t>, density, classif.)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Compare several existing methods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(optional, HARD) Improve over them</a:t>
            </a:r>
            <a:endParaRPr sz="1200"/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1688" y="921325"/>
            <a:ext cx="2279002" cy="102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2410112" y="12909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Task</a:t>
            </a:r>
            <a:r>
              <a:rPr lang="en" sz="1400"/>
              <a:t>: detect if a LLM was trained on my document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Dataset</a:t>
            </a:r>
            <a:r>
              <a:rPr lang="en" sz="1400"/>
              <a:t>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MIMIR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LLM Models</a:t>
            </a:r>
            <a:r>
              <a:rPr lang="en" sz="1400"/>
              <a:t>: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Pythia</a:t>
            </a:r>
            <a:r>
              <a:rPr lang="en" sz="1400"/>
              <a:t> (16 LLMs; public data; 70M-12B params)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Models</a:t>
            </a:r>
            <a:r>
              <a:rPr lang="en" sz="1400"/>
              <a:t>: e.g. Loss, zlib, Min-K% Prob, MIA-based methods</a:t>
            </a:r>
            <a:endParaRPr sz="14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Compare several existing methods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(optional, SF) Improve over them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References</a:t>
            </a:r>
            <a:r>
              <a:rPr lang="en" sz="1400"/>
              <a:t>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https://arxiv.org/abs/2310.15007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https://swj0419.github.io/detect-pretrain.github.io/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7"/>
              </a:rPr>
              <a:t>https://arxiv.org/abs/2406.06443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8"/>
              </a:rPr>
              <a:t>https://arxiv.org/abs/2406.17975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9"/>
              </a:rPr>
              <a:t>https://openreview.net/forum?id=PAWQvrForJ</a:t>
            </a:r>
            <a:r>
              <a:rPr lang="en" sz="900"/>
              <a:t> 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u="sng">
                <a:solidFill>
                  <a:schemeClr val="hlink"/>
                </a:solidFill>
                <a:hlinkClick r:id="rId10"/>
              </a:rPr>
              <a:t>https://openreview.net/forum?id=av0D19pSkU#discussion</a:t>
            </a:r>
            <a:r>
              <a:rPr lang="en" sz="900"/>
              <a:t> </a:t>
            </a:r>
            <a:endParaRPr sz="900"/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Fingerprinting </a:t>
            </a:r>
            <a:r>
              <a:rPr lang="en" sz="2400"/>
              <a:t>LLM Training Data</a:t>
            </a:r>
            <a:endParaRPr sz="2400"/>
          </a:p>
        </p:txBody>
      </p:sp>
      <p:sp>
        <p:nvSpPr>
          <p:cNvPr id="101" name="Google Shape;101;p16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 -&gt; SF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0" y="4790100"/>
            <a:ext cx="91440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eburceanu@bitdefender.com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 rotWithShape="1">
          <a:blip r:embed="rId11">
            <a:alphaModFix/>
          </a:blip>
          <a:srcRect b="0" l="0" r="52572" t="0"/>
          <a:stretch/>
        </p:blipFill>
        <p:spPr>
          <a:xfrm>
            <a:off x="337663" y="1457200"/>
            <a:ext cx="1654650" cy="85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11">
            <a:alphaModFix/>
          </a:blip>
          <a:srcRect b="0" l="47534" r="0" t="0"/>
          <a:stretch/>
        </p:blipFill>
        <p:spPr>
          <a:xfrm>
            <a:off x="249763" y="2514525"/>
            <a:ext cx="1830475" cy="8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Imagenet Fine-tuning and OOD Generalization</a:t>
            </a:r>
            <a:endParaRPr sz="2400"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2410100" y="1406200"/>
            <a:ext cx="6733800" cy="28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Description:</a:t>
            </a:r>
            <a:r>
              <a:rPr lang="en" sz="1600"/>
              <a:t> Start with pretrained models (e.g. from torchvision or huggingface). Prevent the model from losing its generalization capabilities.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Setup:</a:t>
            </a:r>
            <a:r>
              <a:rPr lang="en" sz="1600"/>
              <a:t> Train on: ImageNet(validation / V2). Test on: ImageNet-A, ImageNet-R, ImageNet-S.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/>
              <a:t>Tasks:</a:t>
            </a:r>
            <a:endParaRPr b="1" sz="17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 Compare several existing methods: (Medium)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WiSE-FT</a:t>
            </a:r>
            <a:r>
              <a:rPr lang="en"/>
              <a:t>, (Medium)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LP-FT</a:t>
            </a:r>
            <a:r>
              <a:rPr lang="en" sz="1600"/>
              <a:t>, (HARD)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SAFT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(optional, HARD) Try to (marginally) improve existing approaches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1" name="Google Shape;111;p17"/>
          <p:cNvSpPr/>
          <p:nvPr/>
        </p:nvSpPr>
        <p:spPr>
          <a:xfrm>
            <a:off x="7523" y="4620600"/>
            <a:ext cx="16467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0" y="4790100"/>
            <a:ext cx="91440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ext-abarbalau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@bitdefender.com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13" name="Google Shape;113;p17"/>
          <p:cNvGrpSpPr/>
          <p:nvPr/>
        </p:nvGrpSpPr>
        <p:grpSpPr>
          <a:xfrm>
            <a:off x="167950" y="919750"/>
            <a:ext cx="1995275" cy="3472325"/>
            <a:chOff x="167950" y="919750"/>
            <a:chExt cx="1995275" cy="3472325"/>
          </a:xfrm>
        </p:grpSpPr>
        <p:pic>
          <p:nvPicPr>
            <p:cNvPr id="114" name="Google Shape;114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67950" y="919750"/>
              <a:ext cx="1995275" cy="22495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67950" y="3197675"/>
              <a:ext cx="1995275" cy="119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7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384900" y="1211350"/>
            <a:ext cx="56571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Task</a:t>
            </a:r>
            <a:r>
              <a:rPr lang="en" sz="1400"/>
              <a:t>: Reproduce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WASP</a:t>
            </a:r>
            <a:r>
              <a:rPr lang="en" sz="1400"/>
              <a:t> and apply it</a:t>
            </a:r>
            <a:r>
              <a:rPr lang="en" sz="1400"/>
              <a:t> for text classification datasets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/>
              <a:t>Text datasets</a:t>
            </a:r>
            <a:r>
              <a:rPr lang="en" sz="1400"/>
              <a:t>: Offensive social media posts, </a:t>
            </a:r>
            <a:r>
              <a:rPr lang="en" sz="1400"/>
              <a:t>Fake News, etc.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/>
              <a:t>Foundation Model</a:t>
            </a:r>
            <a:r>
              <a:rPr lang="en" sz="1400"/>
              <a:t>: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GTE</a:t>
            </a:r>
            <a:r>
              <a:rPr lang="en" sz="1400"/>
              <a:t>, or any other models for text retrieval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/>
              <a:t>Steps</a:t>
            </a:r>
            <a:r>
              <a:rPr lang="en" sz="1400"/>
              <a:t>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Identify</a:t>
            </a:r>
            <a:r>
              <a:rPr lang="en" sz="1400"/>
              <a:t> possible SCs learned from the chosen dataset(s)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Validate that classifiers trained with ERM (LP &amp; fine-tuned encoder) are affected by the identified SCs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Retrain the classifiers and make them more robust to the identified SCs (e.g. using </a:t>
            </a:r>
            <a:r>
              <a:rPr lang="en" sz="1400" u="sng">
                <a:solidFill>
                  <a:schemeClr val="hlink"/>
                </a:solidFill>
                <a:hlinkClick r:id="rId5"/>
              </a:rPr>
              <a:t>GDRO</a:t>
            </a:r>
            <a:r>
              <a:rPr lang="en" sz="1400"/>
              <a:t>, Resampling or 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other</a:t>
            </a:r>
            <a:r>
              <a:rPr lang="en" sz="1400"/>
              <a:t> methods)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(optional) Use/propose other scoring methods, make ablations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(optional) Use other methods for SCI (e.g. </a:t>
            </a:r>
            <a:r>
              <a:rPr lang="en" sz="1400" u="sng">
                <a:solidFill>
                  <a:schemeClr val="hlink"/>
                </a:solidFill>
                <a:hlinkClick r:id="rId7"/>
              </a:rPr>
              <a:t>Lg</a:t>
            </a:r>
            <a:r>
              <a:rPr lang="en" sz="1400"/>
              <a:t>, </a:t>
            </a:r>
            <a:r>
              <a:rPr lang="en" sz="1400" u="sng">
                <a:solidFill>
                  <a:schemeClr val="hlink"/>
                </a:solidFill>
                <a:hlinkClick r:id="rId8"/>
              </a:rPr>
              <a:t>B2T</a:t>
            </a:r>
            <a:r>
              <a:rPr lang="en" sz="1400"/>
              <a:t>)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Grading: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70% for analyzing one dataset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100% for two or more datasets</a:t>
            </a:r>
            <a:endParaRPr sz="1200"/>
          </a:p>
        </p:txBody>
      </p:sp>
      <p:sp>
        <p:nvSpPr>
          <p:cNvPr id="122" name="Google Shape;122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Spurious Correlations Identification</a:t>
            </a:r>
            <a:endParaRPr sz="2400"/>
          </a:p>
        </p:txBody>
      </p:sp>
      <p:sp>
        <p:nvSpPr>
          <p:cNvPr id="123" name="Google Shape;123;p18"/>
          <p:cNvSpPr txBox="1"/>
          <p:nvPr/>
        </p:nvSpPr>
        <p:spPr>
          <a:xfrm>
            <a:off x="0" y="4790100"/>
            <a:ext cx="91440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cpaduraru@bitdefender.com</a:t>
            </a: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0" y="4620600"/>
            <a:ext cx="13305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18" title="Frame 1(3)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2400" y="1211350"/>
            <a:ext cx="3178025" cy="29018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 (EEML)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445025"/>
            <a:ext cx="89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					Deep Fake Image Detection </a:t>
            </a:r>
            <a:endParaRPr sz="2500"/>
          </a:p>
        </p:txBody>
      </p:sp>
      <p:sp>
        <p:nvSpPr>
          <p:cNvPr id="132" name="Google Shape;132;p19"/>
          <p:cNvSpPr txBox="1"/>
          <p:nvPr>
            <p:ph idx="2" type="body"/>
          </p:nvPr>
        </p:nvSpPr>
        <p:spPr>
          <a:xfrm>
            <a:off x="2531175" y="1152475"/>
            <a:ext cx="661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Task</a:t>
            </a:r>
            <a:endParaRPr b="1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Test different backbone architectures for deep fake detection of face images. Check how the models trained to detect a particular type of fakes transfer to other generation methods. (e.g. models trained on gan-generated images transfer to diffusion-generated images).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Adapt </a:t>
            </a:r>
            <a:r>
              <a:rPr lang="en" u="sng">
                <a:solidFill>
                  <a:schemeClr val="hlink"/>
                </a:solidFill>
                <a:hlinkClick r:id="rId3"/>
              </a:rPr>
              <a:t>DeCLIP</a:t>
            </a:r>
            <a:r>
              <a:rPr lang="en"/>
              <a:t> model for image detection and compare results with other SOTA deepfake image </a:t>
            </a:r>
            <a:r>
              <a:rPr lang="en"/>
              <a:t>detection</a:t>
            </a:r>
            <a:r>
              <a:rPr lang="en"/>
              <a:t> models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Datasets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CelebAHQ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StyleGan2</a:t>
            </a:r>
            <a:r>
              <a:rPr lang="en"/>
              <a:t> sampled images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LDM</a:t>
            </a:r>
            <a:r>
              <a:rPr lang="en"/>
              <a:t> sampled images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P2</a:t>
            </a:r>
            <a:r>
              <a:rPr lang="en"/>
              <a:t> sampled images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Links</a:t>
            </a:r>
            <a:r>
              <a:rPr lang="en"/>
              <a:t>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CNN-generated images are surprisingly easy to spot... for now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Are GAN generated images easy to detect? A critical analysis of the state-of-the-art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What makes fake images detectable? Understanding properties that generalize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Towards the detection of diffusion model deepfakes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75463" y="1509750"/>
            <a:ext cx="1400950" cy="140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76425" y="2974150"/>
            <a:ext cx="1399032" cy="139903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216200" y="1046100"/>
            <a:ext cx="46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Real/Fake?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eoneata@bitdefender.com, ssmeu@bitdefender.com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311700" y="445025"/>
            <a:ext cx="89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					Deep Fake Localization</a:t>
            </a:r>
            <a:endParaRPr sz="2500"/>
          </a:p>
        </p:txBody>
      </p:sp>
      <p:sp>
        <p:nvSpPr>
          <p:cNvPr id="143" name="Google Shape;143;p20"/>
          <p:cNvSpPr txBox="1"/>
          <p:nvPr>
            <p:ph idx="2" type="body"/>
          </p:nvPr>
        </p:nvSpPr>
        <p:spPr>
          <a:xfrm>
            <a:off x="4147625" y="1152475"/>
            <a:ext cx="499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Task</a:t>
            </a:r>
            <a:endParaRPr b="1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/>
              <a:t>Localize manipulated regions in images. </a:t>
            </a:r>
            <a:r>
              <a:rPr lang="en"/>
              <a:t>You will experiment with different architectures for manipulation segmentation and analyze how results transfer from one deep fake generation method to another.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Datasets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Repaint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LAMA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Pluralistic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Links</a:t>
            </a:r>
            <a:r>
              <a:rPr lang="en"/>
              <a:t>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CNN-generated images are surprisingly easy to spot... for now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Are GAN generated images easy to detect? A critical analysis of the state-of-the-art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What makes fake images detectable? Understanding properties that generalize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Towards the detection of diffusion model deepfakes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74975" y="2690625"/>
            <a:ext cx="1234440" cy="123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96128" y="2690625"/>
            <a:ext cx="1234440" cy="123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40525" y="1289925"/>
            <a:ext cx="1234440" cy="123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719375" y="1289925"/>
            <a:ext cx="1234440" cy="1234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081200" y="2690625"/>
            <a:ext cx="1234441" cy="1234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049150" y="1289925"/>
            <a:ext cx="1234441" cy="123444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eoneata@bitdefender.com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311700" y="445025"/>
            <a:ext cx="89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					General Deepfake Detection</a:t>
            </a:r>
            <a:endParaRPr sz="2500"/>
          </a:p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2531175" y="1152475"/>
            <a:ext cx="661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200"/>
              <a:t>Context</a:t>
            </a:r>
            <a:r>
              <a:rPr b="1" lang="en" sz="1100"/>
              <a:t>. </a:t>
            </a:r>
            <a:r>
              <a:rPr lang="en" sz="1100"/>
              <a:t>One of the main challenges in deepfake detection is building a detector capable of generalizing to images produced with different generation methods than those seen at training.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200"/>
              <a:t>Task</a:t>
            </a:r>
            <a:r>
              <a:rPr lang="en" sz="1100"/>
              <a:t>. Investigate the generalization capabilities of pretrained self-supervised features for deepfake image detection. 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200"/>
              <a:t>Details</a:t>
            </a:r>
            <a:r>
              <a:rPr lang="en" sz="1100"/>
              <a:t>. You will experiment with and extend the method presented in this </a:t>
            </a:r>
            <a:r>
              <a:rPr lang="en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paper</a:t>
            </a:r>
            <a:r>
              <a:rPr lang="en" sz="1100"/>
              <a:t>. You can start from this </a:t>
            </a: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</a:t>
            </a:r>
            <a:r>
              <a:rPr lang="en" sz="1100"/>
              <a:t> that provides a trained linear classification layer on top of features extracted from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CLIP</a:t>
            </a:r>
            <a:r>
              <a:rPr lang="en" sz="1100"/>
              <a:t>.  This model is trained on GAN-generated data. Your tasks will be to:</a:t>
            </a:r>
            <a:endParaRPr sz="1100"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Test the provided model for classification of deepfake images from latest diffusion models. Specifically, you will use for testing the validation test provided in this </a:t>
            </a:r>
            <a:r>
              <a:rPr lang="en" sz="11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challenge</a:t>
            </a:r>
            <a:r>
              <a:rPr lang="en" sz="1100"/>
              <a:t>. Compare the obtained results with those provided on other diffusion models.</a:t>
            </a:r>
            <a:endParaRPr sz="1100"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Modify the approach to rely on image features extracted from other powerful image encoders (eg. </a:t>
            </a:r>
            <a:r>
              <a:rPr lang="en" sz="11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SAM</a:t>
            </a:r>
            <a:r>
              <a:rPr lang="en" sz="1100"/>
              <a:t>) instead of CLIP </a:t>
            </a:r>
            <a:endParaRPr sz="1100"/>
          </a:p>
          <a:p>
            <a:pPr indent="-298450" lvl="0" marL="1257300" rtl="0" algn="just">
              <a:spcBef>
                <a:spcPts val="0"/>
              </a:spcBef>
              <a:spcAft>
                <a:spcPts val="0"/>
              </a:spcAft>
              <a:buSzPts val="1100"/>
              <a:buAutoNum type="alphaLcParenR"/>
            </a:pPr>
            <a:r>
              <a:rPr lang="en" sz="1100"/>
              <a:t>Train a classifier on top of these features using GAN-data.</a:t>
            </a:r>
            <a:endParaRPr sz="1100"/>
          </a:p>
          <a:p>
            <a:pPr indent="-298450" lvl="0" marL="1257300" rtl="0" algn="just">
              <a:spcBef>
                <a:spcPts val="0"/>
              </a:spcBef>
              <a:spcAft>
                <a:spcPts val="0"/>
              </a:spcAft>
              <a:buSzPts val="1100"/>
              <a:buAutoNum type="alphaLcParenR"/>
            </a:pPr>
            <a:r>
              <a:rPr lang="en" sz="1100"/>
              <a:t>Compare the results obtained with CLIP and those obtained with SAM features.</a:t>
            </a:r>
            <a:endParaRPr sz="11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58" name="Google Shape;158;p21"/>
          <p:cNvSpPr txBox="1"/>
          <p:nvPr/>
        </p:nvSpPr>
        <p:spPr>
          <a:xfrm>
            <a:off x="216200" y="1046100"/>
            <a:ext cx="12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Real/Fake?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4728600" y="4790100"/>
            <a:ext cx="44154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eoneata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@bitdefender.com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0"/>
              </a:rPr>
              <a:t>ssmeu@bitdefender.com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16200" y="1528700"/>
            <a:ext cx="1645350" cy="164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4825" y="3286875"/>
            <a:ext cx="1756275" cy="11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0" y="4620600"/>
            <a:ext cx="2466900" cy="5229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MEDIUM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EEEEEE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06EFF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